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Прави и неправи објекат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Граматика српског језика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582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Cyrl-RS" dirty="0" smtClean="0"/>
              <a:t>Не говори лоше о својој </a:t>
            </a:r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r>
              <a:rPr lang="sr-Cyrl-RS" dirty="0" smtClean="0"/>
              <a:t>Мислим на </a:t>
            </a:r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pPr marL="109728" indent="0">
              <a:buNone/>
            </a:pPr>
            <a:r>
              <a:rPr lang="sr-Cyrl-RS" smtClean="0"/>
              <a:t>Коју службу врше дате речи и у ком су падежу?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Уместо слике допиши одговарајућу реч: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066800"/>
            <a:ext cx="2619375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276600"/>
            <a:ext cx="3327400" cy="2019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053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Мима </a:t>
            </a:r>
            <a:r>
              <a:rPr lang="sr-Cyrl-RS" u="sng" dirty="0" smtClean="0"/>
              <a:t>црта</a:t>
            </a:r>
            <a:r>
              <a:rPr lang="sr-Cyrl-RS" dirty="0" smtClean="0"/>
              <a:t> ____________________.</a:t>
            </a:r>
          </a:p>
          <a:p>
            <a:r>
              <a:rPr lang="sr-Cyrl-RS" dirty="0" smtClean="0"/>
              <a:t>Мама </a:t>
            </a:r>
            <a:r>
              <a:rPr lang="sr-Cyrl-RS" u="sng" dirty="0" smtClean="0"/>
              <a:t>кува</a:t>
            </a:r>
            <a:r>
              <a:rPr lang="sr-Cyrl-RS" dirty="0" smtClean="0"/>
              <a:t> _____________________.</a:t>
            </a:r>
          </a:p>
          <a:p>
            <a:r>
              <a:rPr lang="sr-Cyrl-RS" dirty="0" smtClean="0"/>
              <a:t>Петар </a:t>
            </a:r>
            <a:r>
              <a:rPr lang="sr-Cyrl-RS" u="sng" dirty="0" smtClean="0"/>
              <a:t>чита</a:t>
            </a:r>
            <a:r>
              <a:rPr lang="sr-Cyrl-RS" dirty="0" smtClean="0"/>
              <a:t> ____________________.</a:t>
            </a:r>
          </a:p>
          <a:p>
            <a:r>
              <a:rPr lang="sr-Cyrl-RS" dirty="0" smtClean="0"/>
              <a:t>Тата </a:t>
            </a:r>
            <a:r>
              <a:rPr lang="sr-Cyrl-RS" u="sng" dirty="0" smtClean="0"/>
              <a:t>поправља</a:t>
            </a:r>
            <a:r>
              <a:rPr lang="sr-Cyrl-RS" dirty="0" smtClean="0"/>
              <a:t> ________________.</a:t>
            </a:r>
          </a:p>
          <a:p>
            <a:r>
              <a:rPr lang="sr-Cyrl-RS" dirty="0" smtClean="0"/>
              <a:t>Моја сестра </a:t>
            </a:r>
            <a:r>
              <a:rPr lang="sr-Cyrl-RS" u="sng" dirty="0" smtClean="0"/>
              <a:t>пише</a:t>
            </a:r>
            <a:r>
              <a:rPr lang="sr-Cyrl-RS" dirty="0" smtClean="0"/>
              <a:t> _____________.</a:t>
            </a:r>
          </a:p>
          <a:p>
            <a:r>
              <a:rPr lang="sr-Cyrl-RS" dirty="0" smtClean="0"/>
              <a:t>Ветар </a:t>
            </a:r>
            <a:r>
              <a:rPr lang="sr-Cyrl-RS" u="sng" dirty="0" smtClean="0"/>
              <a:t>разноси</a:t>
            </a:r>
            <a:r>
              <a:rPr lang="sr-Cyrl-RS" dirty="0" smtClean="0"/>
              <a:t> _____________ по улици.</a:t>
            </a:r>
          </a:p>
          <a:p>
            <a:r>
              <a:rPr lang="sr-Cyrl-RS" dirty="0" smtClean="0"/>
              <a:t>Тања </a:t>
            </a:r>
            <a:r>
              <a:rPr lang="sr-Cyrl-RS" u="sng" dirty="0" smtClean="0"/>
              <a:t>сипа</a:t>
            </a:r>
            <a:r>
              <a:rPr lang="sr-Cyrl-RS" dirty="0" smtClean="0"/>
              <a:t> _________ у чашу.</a:t>
            </a:r>
          </a:p>
          <a:p>
            <a:r>
              <a:rPr lang="sr-Cyrl-RS" dirty="0" smtClean="0"/>
              <a:t>Беба </a:t>
            </a:r>
            <a:r>
              <a:rPr lang="sr-Cyrl-RS" u="sng" dirty="0" smtClean="0"/>
              <a:t>пије</a:t>
            </a:r>
            <a:r>
              <a:rPr lang="sr-Cyrl-RS" dirty="0" smtClean="0"/>
              <a:t> _______________.</a:t>
            </a:r>
          </a:p>
          <a:p>
            <a:pPr marL="109728" indent="0">
              <a:buNone/>
            </a:pPr>
            <a:r>
              <a:rPr lang="sr-Cyrl-RS" dirty="0" smtClean="0"/>
              <a:t>Какви су подвучени глаголи према глаголском роду (прелазности радње)?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Доврши следеће реченице: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557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b="1" dirty="0" smtClean="0"/>
              <a:t>ПРАВИ ОБЈЕКАТ </a:t>
            </a:r>
            <a:r>
              <a:rPr lang="sr-Cyrl-RS" dirty="0" smtClean="0"/>
              <a:t>је члан реченице који се јавља као допуна прелазним глаголима.</a:t>
            </a:r>
          </a:p>
          <a:p>
            <a:r>
              <a:rPr lang="sr-Cyrl-RS" b="1" dirty="0" smtClean="0"/>
              <a:t>Означава трпиоца радње.</a:t>
            </a:r>
          </a:p>
          <a:p>
            <a:r>
              <a:rPr lang="sr-Cyrl-RS" dirty="0" smtClean="0"/>
              <a:t>Најчешће стоји у </a:t>
            </a:r>
            <a:r>
              <a:rPr lang="sr-Cyrl-RS" b="1" dirty="0" smtClean="0"/>
              <a:t>акузативу без предлога.</a:t>
            </a:r>
          </a:p>
          <a:p>
            <a:r>
              <a:rPr lang="sr-Cyrl-RS" dirty="0" smtClean="0"/>
              <a:t>У служби правог објекта могу бити:</a:t>
            </a:r>
          </a:p>
          <a:p>
            <a:pPr marL="109728" indent="0">
              <a:buNone/>
            </a:pPr>
            <a:r>
              <a:rPr lang="sr-Cyrl-RS" dirty="0"/>
              <a:t>а</a:t>
            </a:r>
            <a:r>
              <a:rPr lang="sr-Cyrl-RS" dirty="0" smtClean="0"/>
              <a:t>) именице </a:t>
            </a:r>
            <a:r>
              <a:rPr lang="sr-Cyrl-RS" i="1" dirty="0" smtClean="0"/>
              <a:t>Купили смо </a:t>
            </a:r>
            <a:r>
              <a:rPr lang="sr-Cyrl-RS" b="1" i="1" dirty="0" smtClean="0"/>
              <a:t>ауто.</a:t>
            </a:r>
          </a:p>
          <a:p>
            <a:pPr marL="109728" indent="0">
              <a:buNone/>
            </a:pPr>
            <a:r>
              <a:rPr lang="sr-Cyrl-RS" dirty="0"/>
              <a:t>б</a:t>
            </a:r>
            <a:r>
              <a:rPr lang="sr-Cyrl-RS" dirty="0" smtClean="0"/>
              <a:t>) именичке заменице </a:t>
            </a:r>
            <a:r>
              <a:rPr lang="sr-Cyrl-RS" i="1" dirty="0" smtClean="0"/>
              <a:t>Срео сам </a:t>
            </a:r>
            <a:r>
              <a:rPr lang="sr-Cyrl-RS" b="1" i="1" dirty="0" smtClean="0"/>
              <a:t>је.</a:t>
            </a:r>
          </a:p>
          <a:p>
            <a:pPr marL="109728" indent="0">
              <a:buNone/>
            </a:pPr>
            <a:r>
              <a:rPr lang="sr-Cyrl-RS" dirty="0"/>
              <a:t>в</a:t>
            </a:r>
            <a:r>
              <a:rPr lang="sr-Cyrl-RS" dirty="0" smtClean="0"/>
              <a:t>) групе речи које се формирају око именице (тзв. именичке синтагме) </a:t>
            </a:r>
            <a:r>
              <a:rPr lang="sr-Cyrl-RS" i="1" dirty="0" smtClean="0"/>
              <a:t>Купили смо </a:t>
            </a:r>
            <a:r>
              <a:rPr lang="sr-Cyrl-RS" b="1" i="1" dirty="0" smtClean="0"/>
              <a:t>нов ауто.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Речи које си дописао су у служби правог објекта.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827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76400"/>
            <a:ext cx="2619375" cy="174307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Напиши шта видиш на сликама и подвуци прави објекат: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835145"/>
            <a:ext cx="3200400" cy="213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038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Прави објекат може бити и у партитивном (деоном) генитиву.</a:t>
            </a:r>
          </a:p>
          <a:p>
            <a:r>
              <a:rPr lang="sr-Cyrl-RS" u="sng" dirty="0" smtClean="0"/>
              <a:t>Услов је да стоји уз прелазни глагол</a:t>
            </a:r>
            <a:r>
              <a:rPr lang="sr-Cyrl-RS" dirty="0" smtClean="0"/>
              <a:t>.</a:t>
            </a:r>
          </a:p>
          <a:p>
            <a:pPr marL="109728" indent="0">
              <a:buNone/>
            </a:pPr>
            <a:r>
              <a:rPr lang="sr-Cyrl-RS" dirty="0" smtClean="0"/>
              <a:t>Пијем </a:t>
            </a:r>
            <a:r>
              <a:rPr lang="sr-Cyrl-RS" b="1" dirty="0" smtClean="0"/>
              <a:t>воде.</a:t>
            </a:r>
          </a:p>
          <a:p>
            <a:pPr marL="109728" indent="0">
              <a:buNone/>
            </a:pPr>
            <a:r>
              <a:rPr lang="sr-Cyrl-RS" dirty="0" smtClean="0"/>
              <a:t>Какав је према прелазности глагол </a:t>
            </a:r>
            <a:r>
              <a:rPr lang="sr-Cyrl-RS" i="1" dirty="0" smtClean="0"/>
              <a:t>пити?</a:t>
            </a:r>
            <a:endParaRPr lang="sr-Cyrl-RS" dirty="0" smtClean="0"/>
          </a:p>
          <a:p>
            <a:r>
              <a:rPr lang="sr-Cyrl-RS" u="sng" dirty="0" smtClean="0"/>
              <a:t>Тада га можеш заменити обликом акузатива без предлога</a:t>
            </a:r>
            <a:r>
              <a:rPr lang="sr-Cyrl-RS" dirty="0" smtClean="0"/>
              <a:t>.</a:t>
            </a:r>
          </a:p>
          <a:p>
            <a:pPr marL="109728" indent="0">
              <a:buNone/>
            </a:pPr>
            <a:r>
              <a:rPr lang="sr-Cyrl-RS" dirty="0" smtClean="0"/>
              <a:t>У горњем примеру покушај да реч у партитивном генитиву замениш истом речју у акузативу без предлога.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Прави објекат у партитивном (деоном) генитиву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678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Шта си добио?</a:t>
            </a:r>
          </a:p>
          <a:p>
            <a:pPr marL="109728" indent="0">
              <a:buNone/>
            </a:pPr>
            <a:r>
              <a:rPr lang="sr-Cyrl-RS" dirty="0" smtClean="0"/>
              <a:t>Пијем </a:t>
            </a:r>
            <a:r>
              <a:rPr lang="sr-Cyrl-RS" b="1" dirty="0" smtClean="0"/>
              <a:t>воде </a:t>
            </a:r>
            <a:r>
              <a:rPr lang="sr-Cyrl-RS" b="1" dirty="0" smtClean="0">
                <a:latin typeface="Times New Roman"/>
                <a:cs typeface="Times New Roman"/>
              </a:rPr>
              <a:t>‣ </a:t>
            </a:r>
            <a:r>
              <a:rPr lang="sr-Cyrl-RS" dirty="0" smtClean="0">
                <a:latin typeface="Times New Roman"/>
                <a:cs typeface="Times New Roman"/>
              </a:rPr>
              <a:t>Пијем </a:t>
            </a:r>
            <a:r>
              <a:rPr lang="sr-Cyrl-RS" b="1" dirty="0" smtClean="0">
                <a:latin typeface="Times New Roman"/>
                <a:cs typeface="Times New Roman"/>
              </a:rPr>
              <a:t>воду.</a:t>
            </a:r>
          </a:p>
          <a:p>
            <a:pPr marL="109728" indent="0">
              <a:buNone/>
            </a:pPr>
            <a:r>
              <a:rPr lang="sr-Cyrl-RS" dirty="0" smtClean="0">
                <a:latin typeface="Times New Roman"/>
                <a:cs typeface="Times New Roman"/>
              </a:rPr>
              <a:t>Да ли и ова реченица звучи добро?</a:t>
            </a:r>
          </a:p>
          <a:p>
            <a:pPr marL="109728" indent="0">
              <a:buNone/>
            </a:pPr>
            <a:r>
              <a:rPr lang="sr-Cyrl-RS" dirty="0" smtClean="0">
                <a:latin typeface="Times New Roman"/>
                <a:cs typeface="Times New Roman"/>
              </a:rPr>
              <a:t>Одговор је ДА. </a:t>
            </a:r>
          </a:p>
          <a:p>
            <a:pPr marL="109728" indent="0">
              <a:buNone/>
            </a:pPr>
            <a:r>
              <a:rPr lang="sr-Cyrl-RS" dirty="0" smtClean="0">
                <a:latin typeface="Times New Roman"/>
                <a:cs typeface="Times New Roman"/>
              </a:rPr>
              <a:t>Сада смо сигурни да је облик у генитиву у служби правог објекта.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761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Допуни следеће реченице и одерди падеже речи које си дописао:</a:t>
            </a:r>
          </a:p>
          <a:p>
            <a:pPr marL="109728" indent="0">
              <a:buNone/>
            </a:pPr>
            <a:r>
              <a:rPr lang="sr-Cyrl-RS" u="sng" dirty="0" smtClean="0"/>
              <a:t>Размишљам</a:t>
            </a:r>
            <a:r>
              <a:rPr lang="sr-Cyrl-RS" dirty="0" smtClean="0"/>
              <a:t> о ________________.</a:t>
            </a:r>
          </a:p>
          <a:p>
            <a:pPr marL="109728" indent="0">
              <a:buNone/>
            </a:pPr>
            <a:r>
              <a:rPr lang="sr-Cyrl-RS" dirty="0" smtClean="0"/>
              <a:t>Оцена </a:t>
            </a:r>
            <a:r>
              <a:rPr lang="sr-Cyrl-RS" u="sng" dirty="0" smtClean="0"/>
              <a:t>не зависи </a:t>
            </a:r>
            <a:r>
              <a:rPr lang="sr-Cyrl-RS" dirty="0" smtClean="0"/>
              <a:t>од ______________.</a:t>
            </a:r>
          </a:p>
          <a:p>
            <a:pPr marL="109728" indent="0">
              <a:buNone/>
            </a:pPr>
            <a:r>
              <a:rPr lang="sr-Cyrl-RS" u="sng" dirty="0" smtClean="0"/>
              <a:t>Радујем се </a:t>
            </a:r>
            <a:r>
              <a:rPr lang="sr-Cyrl-RS" dirty="0" smtClean="0"/>
              <a:t>___________.</a:t>
            </a:r>
          </a:p>
          <a:p>
            <a:pPr marL="109728" indent="0">
              <a:buNone/>
            </a:pPr>
            <a:r>
              <a:rPr lang="sr-Cyrl-RS" u="sng" dirty="0" smtClean="0"/>
              <a:t>Бавим се </a:t>
            </a:r>
            <a:r>
              <a:rPr lang="sr-Cyrl-RS" dirty="0" smtClean="0"/>
              <a:t>______________.</a:t>
            </a:r>
          </a:p>
          <a:p>
            <a:pPr marL="109728" indent="0">
              <a:buNone/>
            </a:pPr>
            <a:r>
              <a:rPr lang="sr-Cyrl-RS" dirty="0" smtClean="0"/>
              <a:t>Какви су подвучени глаголи према прелазности радње?</a:t>
            </a:r>
          </a:p>
          <a:p>
            <a:pPr marL="109728" indent="0">
              <a:buNone/>
            </a:pPr>
            <a:r>
              <a:rPr lang="sr-Cyrl-RS" dirty="0" smtClean="0"/>
              <a:t>Наравно, непрелазни или повратни.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Неправи објекат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123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b="1" dirty="0" smtClean="0"/>
              <a:t>НЕПРАВИ ОБЈЕКАТ се јавља као допуна непрелазним глаголима.</a:t>
            </a:r>
          </a:p>
          <a:p>
            <a:r>
              <a:rPr lang="sr-Cyrl-RS" dirty="0" smtClean="0"/>
              <a:t>Може бити у свим зависним падежима ОСИМ акузатива БЕЗ предлога.</a:t>
            </a:r>
          </a:p>
          <a:p>
            <a:r>
              <a:rPr lang="sr-Cyrl-RS" dirty="0" smtClean="0"/>
              <a:t>Покушај да уочиш разлику у служби </a:t>
            </a:r>
            <a:r>
              <a:rPr lang="sr-Cyrl-RS" dirty="0" smtClean="0"/>
              <a:t>речи у следећим примерима:</a:t>
            </a:r>
            <a:endParaRPr lang="sr-Cyrl-RS" dirty="0" smtClean="0"/>
          </a:p>
          <a:p>
            <a:pPr marL="109728" indent="0">
              <a:buNone/>
            </a:pPr>
            <a:r>
              <a:rPr lang="sr-Cyrl-RS" dirty="0" smtClean="0"/>
              <a:t>Пијем </a:t>
            </a:r>
            <a:r>
              <a:rPr lang="sr-Cyrl-RS" b="1" dirty="0" smtClean="0"/>
              <a:t>воде.</a:t>
            </a:r>
          </a:p>
          <a:p>
            <a:pPr marL="109728" indent="0">
              <a:buNone/>
            </a:pPr>
            <a:r>
              <a:rPr lang="sr-Cyrl-RS" dirty="0" smtClean="0"/>
              <a:t>Напио сам се </a:t>
            </a:r>
            <a:r>
              <a:rPr lang="sr-Cyrl-RS" b="1" dirty="0" smtClean="0"/>
              <a:t>воде.</a:t>
            </a:r>
          </a:p>
          <a:p>
            <a:pPr marL="109728" indent="0">
              <a:buNone/>
            </a:pPr>
            <a:r>
              <a:rPr lang="sr-Cyrl-RS" dirty="0" smtClean="0"/>
              <a:t>Помоћ ћеш наћи на следећем слајду.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026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1. Одреди глаголе из претходна два примера према прелазности радње.</a:t>
            </a:r>
          </a:p>
          <a:p>
            <a:pPr marL="109728" indent="0">
              <a:buNone/>
            </a:pPr>
            <a:r>
              <a:rPr lang="sr-Cyrl-RS" dirty="0" smtClean="0"/>
              <a:t>Шта си одгонетнуо?</a:t>
            </a:r>
          </a:p>
          <a:p>
            <a:pPr marL="109728" indent="0">
              <a:buNone/>
            </a:pPr>
            <a:r>
              <a:rPr lang="sr-Cyrl-RS" dirty="0" smtClean="0"/>
              <a:t>2. Покушај појачане речи да замениш њиховим обликом у акузативу без предлога.</a:t>
            </a:r>
          </a:p>
          <a:p>
            <a:pPr marL="109728" indent="0">
              <a:buNone/>
            </a:pPr>
            <a:r>
              <a:rPr lang="sr-Cyrl-RS" dirty="0" smtClean="0"/>
              <a:t>Шта уочаваш?</a:t>
            </a:r>
          </a:p>
          <a:p>
            <a:pPr marL="109728" indent="0">
              <a:buNone/>
            </a:pPr>
            <a:r>
              <a:rPr lang="sr-Cyrl-RS" dirty="0" smtClean="0"/>
              <a:t>ИЗВЕДИ закључак и напиши га.</a:t>
            </a:r>
          </a:p>
          <a:p>
            <a:pPr marL="109728" indent="0">
              <a:buNone/>
            </a:pPr>
            <a:r>
              <a:rPr lang="sr-Cyrl-RS" dirty="0" smtClean="0"/>
              <a:t>Знам да ти то можеш!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Помоћ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873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</TotalTime>
  <Words>395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Прави и неправи објекат</vt:lpstr>
      <vt:lpstr>Доврши следеће реченице:</vt:lpstr>
      <vt:lpstr>Речи које си дописао су у служби правог објекта.</vt:lpstr>
      <vt:lpstr>Напиши шта видиш на сликама и подвуци прави објекат:</vt:lpstr>
      <vt:lpstr>Прави објекат у партитивном (деоном) генитиву</vt:lpstr>
      <vt:lpstr>PowerPoint Presentation</vt:lpstr>
      <vt:lpstr>Неправи објекат</vt:lpstr>
      <vt:lpstr>PowerPoint Presentation</vt:lpstr>
      <vt:lpstr>Помоћ </vt:lpstr>
      <vt:lpstr>Уместо слике допиши одговарајућу реч: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 и неправи објекат</dc:title>
  <dc:creator>win10</dc:creator>
  <cp:lastModifiedBy>win10</cp:lastModifiedBy>
  <cp:revision>5</cp:revision>
  <dcterms:created xsi:type="dcterms:W3CDTF">2006-08-16T00:00:00Z</dcterms:created>
  <dcterms:modified xsi:type="dcterms:W3CDTF">2020-05-05T10:21:18Z</dcterms:modified>
</cp:coreProperties>
</file>